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66" r:id="rId6"/>
    <p:sldId id="261" r:id="rId7"/>
    <p:sldId id="263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3529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4841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8633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5737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5458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2203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0841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4033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9220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9720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6588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FF7EC-BFDA-453D-B9A8-D96A5D68C8CB}" type="datetimeFigureOut">
              <a:rPr lang="pt-BR" smtClean="0"/>
              <a:pPr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09879-EDD2-4F21-8C70-D4CA8B6EFC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384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89396"/>
            <a:ext cx="9144000" cy="1204645"/>
          </a:xfrm>
        </p:spPr>
        <p:txBody>
          <a:bodyPr/>
          <a:lstStyle/>
          <a:p>
            <a:r>
              <a:rPr lang="pt-BR" dirty="0" smtClean="0"/>
              <a:t>3</a:t>
            </a:r>
            <a:r>
              <a:rPr lang="pt-BR" dirty="0" smtClean="0"/>
              <a:t> </a:t>
            </a:r>
            <a:r>
              <a:rPr lang="pt-BR" dirty="0" smtClean="0"/>
              <a:t>º QUADRIMESTRE DE 2021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694041"/>
            <a:ext cx="9144000" cy="596475"/>
          </a:xfrm>
        </p:spPr>
        <p:txBody>
          <a:bodyPr/>
          <a:lstStyle/>
          <a:p>
            <a:r>
              <a:rPr lang="pt-BR" dirty="0" smtClean="0"/>
              <a:t>DEPARTAMENTO MUNICIPAL DE SAÚDE</a:t>
            </a:r>
            <a:endParaRPr lang="pt-BR" dirty="0"/>
          </a:p>
        </p:txBody>
      </p:sp>
      <p:pic>
        <p:nvPicPr>
          <p:cNvPr id="5" name="Imagem 4" descr="C:\Users\Jonas\Desktop\LOGO 1.4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89" y="1992278"/>
            <a:ext cx="7188558" cy="44064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708338" y="386366"/>
            <a:ext cx="10985679" cy="60124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8888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46587771"/>
              </p:ext>
            </p:extLst>
          </p:nvPr>
        </p:nvGraphicFramePr>
        <p:xfrm>
          <a:off x="1162549" y="613285"/>
          <a:ext cx="6756572" cy="5486405"/>
        </p:xfrm>
        <a:graphic>
          <a:graphicData uri="http://schemas.openxmlformats.org/drawingml/2006/table">
            <a:tbl>
              <a:tblPr/>
              <a:tblGrid>
                <a:gridCol w="4837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9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90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Quadro de veículos do Departamento de Saúde em </a:t>
                      </a:r>
                      <a:r>
                        <a:rPr lang="pt-B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2021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MODELO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QUANTIDADE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AMBULÂNCIA RENAULT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RENAULT MASTER MINIBUS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AUTOMÓVEL FIAT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MOBI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AUTOMÓVEL GOL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VAN MERCEDES BENZ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SAVEIRO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POLO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AMBULÂNCIA</a:t>
                      </a:r>
                      <a:r>
                        <a:rPr lang="pt-BR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 ADAPTADA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FORD</a:t>
                      </a:r>
                      <a:r>
                        <a:rPr lang="pt-BR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 RANGER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FORD KA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45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MICROONIBUS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8277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TOTAL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08338" y="386366"/>
            <a:ext cx="10985679" cy="60124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C:\Users\Jonas\Desktop\LOGO 1.4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539" y="780781"/>
            <a:ext cx="3670478" cy="2129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C:\Users\Jonas\Desktop\logoprincipal_(47)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210" y="2910625"/>
            <a:ext cx="2923504" cy="1352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7730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3646" y="300730"/>
            <a:ext cx="11044707" cy="1325563"/>
          </a:xfrm>
        </p:spPr>
        <p:txBody>
          <a:bodyPr/>
          <a:lstStyle/>
          <a:p>
            <a:pPr algn="ctr"/>
            <a:r>
              <a:rPr lang="pt-BR" b="1" dirty="0" smtClean="0"/>
              <a:t>ATENDIMENTOS NA UNIDADE BÁSICA DE SAÚDE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CONSULTA MÉDICA NA APS: 8600</a:t>
            </a:r>
          </a:p>
          <a:p>
            <a:r>
              <a:rPr lang="pt-BR" dirty="0" smtClean="0"/>
              <a:t>CONSULTA MÉDICA GINECOLÓGICA: 1100</a:t>
            </a:r>
          </a:p>
          <a:p>
            <a:r>
              <a:rPr lang="pt-BR" dirty="0" smtClean="0"/>
              <a:t>CONSULTA MÉDICA EM PEDIATRIA: 385</a:t>
            </a:r>
          </a:p>
          <a:p>
            <a:r>
              <a:rPr lang="pt-BR" dirty="0" smtClean="0"/>
              <a:t>ATENDIMENTO ODONTOLÓGICO: 350</a:t>
            </a:r>
          </a:p>
          <a:p>
            <a:r>
              <a:rPr lang="pt-BR" dirty="0" smtClean="0"/>
              <a:t>VISITA DO AGENTE COMUNITÁRIO DE SAÚDE:14.355</a:t>
            </a:r>
          </a:p>
          <a:p>
            <a:r>
              <a:rPr lang="pt-BR" dirty="0" smtClean="0"/>
              <a:t>EXAME PREVENTIVO DE COLO DE ÚTERO: 350</a:t>
            </a:r>
          </a:p>
          <a:p>
            <a:r>
              <a:rPr lang="pt-BR" dirty="0" smtClean="0"/>
              <a:t>MAMOGRAFIA (Rastreamento e diagnóstica): 279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5349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CAMPANHA OUTUBRO ROSA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Campanha descentralizada para as comunidades rurais</a:t>
            </a:r>
          </a:p>
          <a:p>
            <a:r>
              <a:rPr lang="pt-BR" dirty="0" smtClean="0"/>
              <a:t>Sendo executada de setembro a dezembro de 2021.</a:t>
            </a:r>
          </a:p>
          <a:p>
            <a:endParaRPr lang="pt-BR" dirty="0"/>
          </a:p>
          <a:p>
            <a:r>
              <a:rPr lang="pt-BR" dirty="0" smtClean="0"/>
              <a:t>MAMOGRAFIAS REALIZADAS: 183</a:t>
            </a:r>
          </a:p>
          <a:p>
            <a:r>
              <a:rPr lang="pt-BR" dirty="0" smtClean="0"/>
              <a:t>EXAME PREVENTIVO DE COLO DE ÚTERO</a:t>
            </a:r>
            <a:r>
              <a:rPr lang="pt-BR" smtClean="0"/>
              <a:t>: 273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1" y="3194430"/>
            <a:ext cx="3657600" cy="26219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339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CAMPANHA NOVEMBRO AZUL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Campanha descentralizada nas comunidades rurais</a:t>
            </a:r>
          </a:p>
          <a:p>
            <a:r>
              <a:rPr lang="pt-BR" dirty="0" smtClean="0"/>
              <a:t>Realização de testes rápidos, exames laboratoriais e aferição de pressão arterial.</a:t>
            </a:r>
          </a:p>
          <a:p>
            <a:endParaRPr lang="pt-BR" dirty="0" smtClean="0"/>
          </a:p>
          <a:p>
            <a:r>
              <a:rPr lang="pt-BR" dirty="0" smtClean="0"/>
              <a:t>EXAMES LABORATORIAIS:</a:t>
            </a:r>
          </a:p>
          <a:p>
            <a:r>
              <a:rPr lang="pt-BR" dirty="0" smtClean="0"/>
              <a:t>Dosagem de glicose: 300</a:t>
            </a:r>
          </a:p>
          <a:p>
            <a:r>
              <a:rPr lang="pt-BR" dirty="0" smtClean="0"/>
              <a:t>Dosagem de colesterol total:300</a:t>
            </a:r>
          </a:p>
          <a:p>
            <a:r>
              <a:rPr lang="pt-BR" dirty="0"/>
              <a:t>Dosagem de colesterol </a:t>
            </a:r>
            <a:r>
              <a:rPr lang="pt-BR" dirty="0" smtClean="0"/>
              <a:t>HDL:300</a:t>
            </a:r>
            <a:endParaRPr lang="pt-BR" dirty="0"/>
          </a:p>
          <a:p>
            <a:r>
              <a:rPr lang="pt-BR" dirty="0"/>
              <a:t>Dosagem de colesterol </a:t>
            </a:r>
            <a:r>
              <a:rPr lang="pt-BR" dirty="0" smtClean="0"/>
              <a:t>LDL:300</a:t>
            </a:r>
          </a:p>
          <a:p>
            <a:r>
              <a:rPr lang="pt-BR" dirty="0"/>
              <a:t>Dosagem de </a:t>
            </a:r>
            <a:r>
              <a:rPr lang="pt-BR" dirty="0" smtClean="0"/>
              <a:t>triglicerídeos:300</a:t>
            </a:r>
          </a:p>
          <a:p>
            <a:r>
              <a:rPr lang="pt-BR" dirty="0" smtClean="0"/>
              <a:t>Dosagem de antígeno prostático específico (acima de 40 anos):268</a:t>
            </a:r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395" y="3026535"/>
            <a:ext cx="2379415" cy="23525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71240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CONSULTAS ESPECIALIZADAS VIA CONSÓRCIO DE SAÚDE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9569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Consulta especializada em oftalmologia: 28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neurologia: 42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otorrinolaringologia: 113</a:t>
            </a:r>
          </a:p>
          <a:p>
            <a:r>
              <a:rPr lang="pt-BR" dirty="0" smtClean="0"/>
              <a:t>Consulta especializada em geriatria: 4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ortopedia: 143</a:t>
            </a:r>
          </a:p>
          <a:p>
            <a:r>
              <a:rPr lang="pt-BR" dirty="0"/>
              <a:t>Consulta especializada em </a:t>
            </a:r>
            <a:r>
              <a:rPr lang="pt-BR" dirty="0" err="1" smtClean="0"/>
              <a:t>gastroenterologia</a:t>
            </a:r>
            <a:r>
              <a:rPr lang="pt-BR" dirty="0" smtClean="0"/>
              <a:t>: 7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cirurgia geral: 51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reumatologia: </a:t>
            </a:r>
            <a:r>
              <a:rPr lang="pt-BR" dirty="0"/>
              <a:t>7</a:t>
            </a:r>
            <a:endParaRPr lang="pt-BR" dirty="0" smtClean="0"/>
          </a:p>
          <a:p>
            <a:r>
              <a:rPr lang="pt-BR" dirty="0" smtClean="0"/>
              <a:t>Consulta especializada em cirurgia vascular: 2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cardiologia: 64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nefrologia: 18</a:t>
            </a:r>
          </a:p>
          <a:p>
            <a:r>
              <a:rPr lang="pt-BR" dirty="0" smtClean="0"/>
              <a:t>Consulta especializada em urologia: 107</a:t>
            </a:r>
          </a:p>
          <a:p>
            <a:r>
              <a:rPr lang="pt-BR" dirty="0"/>
              <a:t>Consulta especializada em </a:t>
            </a:r>
            <a:r>
              <a:rPr lang="pt-BR" dirty="0" smtClean="0"/>
              <a:t>psiquiatria: 59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902" y="4031088"/>
            <a:ext cx="3670075" cy="21152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927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EXAMES REALIZADOS ATRAVÉS DO CONSÓRCIO DE SAÚDE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37917151"/>
              </p:ext>
            </p:extLst>
          </p:nvPr>
        </p:nvGraphicFramePr>
        <p:xfrm>
          <a:off x="838200" y="1690688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EXAME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QUANTIDADE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Radiografia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R$ 4660,</a:t>
                      </a:r>
                      <a:r>
                        <a:rPr lang="pt-BR" baseline="0" dirty="0" smtClean="0"/>
                        <a:t> 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Eletrocardiograma c/ laudo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R$ 8190,</a:t>
                      </a:r>
                      <a:r>
                        <a:rPr lang="pt-BR" baseline="0" dirty="0" smtClean="0"/>
                        <a:t> 00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Eco cardiograma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R$ 8640,</a:t>
                      </a:r>
                      <a:r>
                        <a:rPr lang="pt-BR" baseline="0" dirty="0" smtClean="0"/>
                        <a:t> 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Teste ergométrico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R$ 8460, 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Ultrassonografia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R$ 52.340,00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Exames</a:t>
                      </a:r>
                      <a:r>
                        <a:rPr lang="pt-BR" baseline="0" dirty="0" smtClean="0"/>
                        <a:t> laboratoriais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22.428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R$ 232.864,67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034809" y="4893972"/>
            <a:ext cx="6122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EXAMES QUE DESPENDERAM MAIORES GASTOS FINANCEIROS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297445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CONSULTAS EM CLÍNICAS E HOSPITAIS CONVENIADOS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Consulta médica especializada em cirurgia </a:t>
            </a:r>
            <a:r>
              <a:rPr lang="pt-BR" dirty="0" smtClean="0"/>
              <a:t>vascular:15</a:t>
            </a:r>
            <a:endParaRPr lang="pt-BR" dirty="0" smtClean="0"/>
          </a:p>
          <a:p>
            <a:r>
              <a:rPr lang="pt-BR" dirty="0" smtClean="0"/>
              <a:t>Consulta especializada </a:t>
            </a:r>
            <a:r>
              <a:rPr lang="pt-BR" smtClean="0"/>
              <a:t>em </a:t>
            </a:r>
            <a:r>
              <a:rPr lang="pt-BR" smtClean="0"/>
              <a:t>ortopedia:966</a:t>
            </a:r>
            <a:endParaRPr lang="pt-BR" dirty="0" smtClean="0"/>
          </a:p>
          <a:p>
            <a:r>
              <a:rPr lang="pt-BR" dirty="0" smtClean="0"/>
              <a:t>Consulta especializada em cardiologia: 55</a:t>
            </a:r>
          </a:p>
          <a:p>
            <a:r>
              <a:rPr lang="pt-BR" dirty="0" smtClean="0"/>
              <a:t>Consulta especializada em pediatria: 438</a:t>
            </a:r>
          </a:p>
          <a:p>
            <a:r>
              <a:rPr lang="pt-BR" dirty="0" smtClean="0"/>
              <a:t>Consulta com médico clinico geral: 734</a:t>
            </a:r>
          </a:p>
          <a:p>
            <a:r>
              <a:rPr lang="pt-BR" dirty="0" smtClean="0"/>
              <a:t>Consulta com médico plantonista: 428</a:t>
            </a:r>
          </a:p>
          <a:p>
            <a:r>
              <a:rPr lang="pt-BR" dirty="0" smtClean="0"/>
              <a:t>Consulta especializada em gastroenterologista:74</a:t>
            </a:r>
          </a:p>
          <a:p>
            <a:r>
              <a:rPr lang="pt-BR" dirty="0" smtClean="0"/>
              <a:t>Consulta especializada em pneumologia: 36</a:t>
            </a:r>
          </a:p>
          <a:p>
            <a:r>
              <a:rPr lang="pt-BR" dirty="0" smtClean="0"/>
              <a:t>Consulta especializada em dermatologia: 83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15486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EXAMES </a:t>
            </a:r>
            <a:r>
              <a:rPr lang="pt-BR" dirty="0"/>
              <a:t>EM CLÍNICAS E HOSPITAIS CONVENIADOS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RADIOGRAFIA: 884</a:t>
            </a:r>
          </a:p>
          <a:p>
            <a:r>
              <a:rPr lang="pt-BR" dirty="0" smtClean="0"/>
              <a:t>ULTRASSONOGRAFIA: 242</a:t>
            </a:r>
          </a:p>
          <a:p>
            <a:r>
              <a:rPr lang="pt-BR" dirty="0" smtClean="0"/>
              <a:t>ENDOSCOPIA DIGESTIVA ALTA (inclui pesquisa de H. </a:t>
            </a:r>
            <a:r>
              <a:rPr lang="pt-BR" dirty="0" err="1" smtClean="0"/>
              <a:t>Pilory</a:t>
            </a:r>
            <a:r>
              <a:rPr lang="pt-BR" dirty="0" smtClean="0"/>
              <a:t>):28</a:t>
            </a:r>
          </a:p>
          <a:p>
            <a:r>
              <a:rPr lang="pt-BR" dirty="0" smtClean="0"/>
              <a:t>DENSITOMETRIA ÓSSEA: 18</a:t>
            </a:r>
          </a:p>
          <a:p>
            <a:r>
              <a:rPr lang="pt-BR" dirty="0" smtClean="0"/>
              <a:t>ECOCARDIOGRAMA TRANSTORÁCICO:22</a:t>
            </a:r>
          </a:p>
          <a:p>
            <a:r>
              <a:rPr lang="pt-BR" dirty="0" smtClean="0"/>
              <a:t>ELETROCARDIOGRAMA:107</a:t>
            </a:r>
          </a:p>
          <a:p>
            <a:r>
              <a:rPr lang="pt-BR" dirty="0" smtClean="0"/>
              <a:t>HOLTER:14</a:t>
            </a:r>
          </a:p>
          <a:p>
            <a:r>
              <a:rPr lang="pt-BR" dirty="0" smtClean="0"/>
              <a:t>MAPA:7</a:t>
            </a:r>
          </a:p>
          <a:p>
            <a:r>
              <a:rPr lang="pt-BR" dirty="0" smtClean="0"/>
              <a:t>TESTE ERGOMÉTRICO:22</a:t>
            </a:r>
          </a:p>
          <a:p>
            <a:r>
              <a:rPr lang="pt-BR" dirty="0" smtClean="0"/>
              <a:t>RESSONÂNCIA MAGNÉTICA:91</a:t>
            </a:r>
          </a:p>
          <a:p>
            <a:r>
              <a:rPr lang="pt-BR" dirty="0" smtClean="0"/>
              <a:t>TOMOGRAFIA: 67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1219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434</Words>
  <Application>Microsoft Office PowerPoint</Application>
  <PresentationFormat>Personalizar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3 º QUADRIMESTRE DE 2021</vt:lpstr>
      <vt:lpstr>Slide 2</vt:lpstr>
      <vt:lpstr>ATENDIMENTOS NA UNIDADE BÁSICA DE SAÚDE</vt:lpstr>
      <vt:lpstr>CAMPANHA OUTUBRO ROSA</vt:lpstr>
      <vt:lpstr>CAMPANHA NOVEMBRO AZUL</vt:lpstr>
      <vt:lpstr>CONSULTAS ESPECIALIZADAS VIA CONSÓRCIO DE SAÚDE</vt:lpstr>
      <vt:lpstr>EXAMES REALIZADOS ATRAVÉS DO CONSÓRCIO DE SAÚDE</vt:lpstr>
      <vt:lpstr>CONSULTAS EM CLÍNICAS E HOSPITAIS CONVENIADOS</vt:lpstr>
      <vt:lpstr>EXAMES EM CLÍNICAS E HOSPITAIS CONVENIADOS</vt:lpstr>
      <vt:lpstr>OBRIGADO!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º QUADRIMESTRE DE 2021</dc:title>
  <dc:creator>Jonas</dc:creator>
  <cp:lastModifiedBy>Usuario</cp:lastModifiedBy>
  <cp:revision>48</cp:revision>
  <dcterms:created xsi:type="dcterms:W3CDTF">2022-02-07T16:48:26Z</dcterms:created>
  <dcterms:modified xsi:type="dcterms:W3CDTF">2022-02-21T18:33:00Z</dcterms:modified>
</cp:coreProperties>
</file>